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6" autoAdjust="0"/>
  </p:normalViewPr>
  <p:slideViewPr>
    <p:cSldViewPr snapToGrid="0">
      <p:cViewPr varScale="1">
        <p:scale>
          <a:sx n="43" d="100"/>
          <a:sy n="43" d="100"/>
        </p:scale>
        <p:origin x="90" y="72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8/31/2024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8/27/2024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81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29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79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1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17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64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15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89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1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5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02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44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2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69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6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2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2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8/27/2024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Rectangle 3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14494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5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2"/>
          </p:nvPr>
        </p:nvSpPr>
        <p:spPr>
          <a:xfrm>
            <a:off x="8875776" y="6614494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210800" y="6614494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100000"/>
        <a:buFont typeface="Arial" pitchFamily="34" charset="0"/>
        <a:buChar char="▪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00000"/>
        <a:buFont typeface="Arial" pitchFamily="34" charset="0"/>
        <a:buChar char="▪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 in Action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Author: Eero Hosiaisluoma	Instructor: Zhao Xiaoqi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DE6A5-40F8-ADB4-A273-642C978995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62162" y="447675"/>
            <a:ext cx="3773276" cy="3848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2913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9245E-E835-D58C-7561-534291308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49" y="1552575"/>
            <a:ext cx="3658994" cy="2000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49"/>
            <a:ext cx="11410950" cy="1109658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2-2-3-1 Figure 08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E15D9-1BF7-A510-4C85-3CE10EEC1B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4" y="90493"/>
            <a:ext cx="10144125" cy="4559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EBC9D-5E07-3C5A-55DD-06FC6431A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175" y="1789613"/>
            <a:ext cx="5857875" cy="2889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4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48325"/>
            <a:ext cx="11410950" cy="960665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09 – Value Stream x Business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BC0CD-8EA5-284B-264E-7C25757693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0224" y="219433"/>
            <a:ext cx="9782175" cy="4390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2BA1-D944-5935-824C-DEE8807CF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062" y="2218824"/>
            <a:ext cx="6531143" cy="2667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82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10: Strategy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BACB2-FD9C-1D64-53C9-C256BE50CD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3144" y="72296"/>
            <a:ext cx="8721193" cy="4654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8376F-E5C6-C056-FFEE-921B265A8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794" y="1808207"/>
            <a:ext cx="3704353" cy="2861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77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/>
              <a:t>2.2.4.1 Figure </a:t>
            </a:r>
            <a:r>
              <a:rPr lang="en-US" sz="4800" dirty="0"/>
              <a:t>11: Capability Map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CADF0D-1E30-202C-6261-29E4D22167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3437" y="206974"/>
            <a:ext cx="10525126" cy="432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4D791D-22A2-172E-FE1E-29DE9F75A0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6550" y="2445026"/>
            <a:ext cx="5053861" cy="208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285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12:</a:t>
            </a:r>
            <a:r>
              <a:rPr lang="zh-CN" altLang="en-US" sz="4800" dirty="0"/>
              <a:t> </a:t>
            </a:r>
            <a:r>
              <a:rPr lang="en-US" sz="4800" dirty="0"/>
              <a:t>Strategy &amp; </a:t>
            </a:r>
            <a:r>
              <a:rPr lang="en-US" altLang="zh-CN" sz="4800" dirty="0"/>
              <a:t>Capability Planning 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3" y="19050"/>
            <a:ext cx="16979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27847-5297-EC53-BF36-3CF70EABCC1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2056" y="164777"/>
            <a:ext cx="10102724" cy="4521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9C77E-493B-F9E8-0212-BCD237448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0630" y="2344036"/>
            <a:ext cx="2724150" cy="2532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9302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13: Strategy To Capability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DD7A99-CE3F-5796-34AD-7F6428F660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2100" y="111413"/>
            <a:ext cx="9067800" cy="4755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6BC6C-C163-3071-BF10-D4B320B15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498" y="2218322"/>
            <a:ext cx="2445152" cy="3061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475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14: Capability Planning </a:t>
            </a:r>
            <a:r>
              <a:rPr lang="en-US" altLang="zh-CN" sz="4800" dirty="0"/>
              <a:t>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80C3C0-4116-AFF8-04A9-60651FAE17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999" y="35276"/>
            <a:ext cx="8953500" cy="4851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6985D-3600-FDB8-F3D3-53BEBC9BB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961" y="2370438"/>
            <a:ext cx="4618214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857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2.2.5 Implementation Roadmap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15: Implementation Roadmap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B34468-B2AA-FC4A-D184-1D685507F9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19050"/>
            <a:ext cx="9144999" cy="478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9F497A-50F5-F1EC-0674-FC8DEF4F5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562" y="2056899"/>
            <a:ext cx="5883088" cy="2817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0981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7866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729BB-6F50-F9E0-DFE2-AC8DF3666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577076"/>
            <a:ext cx="4961065" cy="4961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003CB0-F1AD-CA52-D725-B32AF67CB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17380">
            <a:off x="1964871" y="1385887"/>
            <a:ext cx="2626859" cy="2043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347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E0447-4856-A90D-DEF3-B13ACA2F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657600"/>
            <a:ext cx="6096000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9F024-BF97-8359-70A4-4F30AFB5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27" y="242886"/>
            <a:ext cx="4598338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7114F-1E40-EEAF-9F5A-11A80D9D0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242886"/>
            <a:ext cx="4581525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34589E4E-37EE-C8C9-5FB3-39CAFD2F8057}"/>
              </a:ext>
            </a:extLst>
          </p:cNvPr>
          <p:cNvSpPr/>
          <p:nvPr/>
        </p:nvSpPr>
        <p:spPr>
          <a:xfrm>
            <a:off x="4238625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32792F17-CCDD-B91A-59FA-3F346685DAF1}"/>
              </a:ext>
            </a:extLst>
          </p:cNvPr>
          <p:cNvSpPr/>
          <p:nvPr/>
        </p:nvSpPr>
        <p:spPr>
          <a:xfrm>
            <a:off x="6991352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1FA09-F3CA-7964-17DF-1A3972C2E157}"/>
              </a:ext>
            </a:extLst>
          </p:cNvPr>
          <p:cNvSpPr txBox="1"/>
          <p:nvPr/>
        </p:nvSpPr>
        <p:spPr>
          <a:xfrm>
            <a:off x="916635" y="2865697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5190A-47A9-7E03-5293-C215FDEE298D}"/>
              </a:ext>
            </a:extLst>
          </p:cNvPr>
          <p:cNvSpPr txBox="1"/>
          <p:nvPr/>
        </p:nvSpPr>
        <p:spPr>
          <a:xfrm>
            <a:off x="9064503" y="2865697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ArchiMetal</a:t>
            </a:r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514183BC-CAAB-E4EC-85BE-22073ACB39A7}"/>
              </a:ext>
            </a:extLst>
          </p:cNvPr>
          <p:cNvSpPr/>
          <p:nvPr/>
        </p:nvSpPr>
        <p:spPr>
          <a:xfrm>
            <a:off x="1981200" y="4199215"/>
            <a:ext cx="1676400" cy="1776414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69691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1.1 Purpose and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7"/>
            <a:ext cx="2803480" cy="2859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E7A02-58FF-16CD-7E97-8AE745D198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3480" y="507831"/>
            <a:ext cx="9227419" cy="4031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F3A346-5683-A818-422A-BA4501FAB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367" y="1179527"/>
            <a:ext cx="3356008" cy="2116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32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DBC28-ED48-88AF-FE34-AF1867560BC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5507" y="55345"/>
            <a:ext cx="9547536" cy="44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7F3BFF-42A1-7BAB-C220-87443CDB4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175" y="1232987"/>
            <a:ext cx="3794721" cy="341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9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690F5D-5414-F68C-506B-7C68FA7AD4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1650" y="186485"/>
            <a:ext cx="10191750" cy="4042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7530F3-D435-AC16-E57B-05266C440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96" y="1281113"/>
            <a:ext cx="4754884" cy="3833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64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1" y="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A2617-A24F-4D3C-1AE1-A52F401270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2413" y="533946"/>
            <a:ext cx="10277475" cy="4048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C53E75-1A2E-86F8-A9C4-D99BFCDD7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050" y="1829553"/>
            <a:ext cx="43815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35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2.2.1 BMC Figure 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9525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FE0DC-FF15-340C-1A70-A7731724BA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849" y="152400"/>
            <a:ext cx="9991725" cy="4441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CA72D2-64D0-0DB7-A125-36883FA0F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604" y="1743075"/>
            <a:ext cx="4792970" cy="337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34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2.2.2 SWOT Figure 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4696B-0295-065A-6BDA-47D77C6C58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1631" y="63131"/>
            <a:ext cx="9856493" cy="4614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1B6D9-D682-ED7D-6C94-D4CC4FD1B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824" y="1476375"/>
            <a:ext cx="4213776" cy="303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05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762000"/>
          </a:xfrm>
        </p:spPr>
        <p:txBody>
          <a:bodyPr anchor="ctr">
            <a:normAutofit fontScale="62500" lnSpcReduction="20000"/>
          </a:bodyPr>
          <a:lstStyle/>
          <a:p>
            <a:r>
              <a:rPr lang="en-US" sz="4800" dirty="0"/>
              <a:t>2.2 Business Model View – 2.2.3 Value Stream </a:t>
            </a:r>
          </a:p>
          <a:p>
            <a:r>
              <a:rPr lang="en-US" sz="4800" dirty="0"/>
              <a:t>Figure 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46204-3471-6CB5-60B0-C5B056DA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1526" y="34976"/>
            <a:ext cx="8880799" cy="4577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C3BAA7-ECA9-BC84-4799-6ECF5D341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85562"/>
            <a:ext cx="5958926" cy="261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84.potx" id="{22E7A37F-2161-4E4B-A340-BF7CA314E3E5}" vid="{F2416EA9-E215-4704-9EB2-B7658E7031A3}"/>
    </a:ext>
  </a:extLst>
</a:theme>
</file>

<file path=ppt/theme/theme2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banded nature presentation with mountain sunrise photo (widescreen)</Template>
  <TotalTime>10910</TotalTime>
  <Words>265</Words>
  <Application>Microsoft Office PowerPoint</Application>
  <PresentationFormat>Widescreen</PresentationFormat>
  <Paragraphs>75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Algerian</vt:lpstr>
      <vt:lpstr>Amasis MT Pro Black</vt:lpstr>
      <vt:lpstr>Arial</vt:lpstr>
      <vt:lpstr>Corbel</vt:lpstr>
      <vt:lpstr>Euphemia</vt:lpstr>
      <vt:lpstr>Banded Design Blue 16x9</vt:lpstr>
      <vt:lpstr>ArchiMate Cookbook in Action</vt:lpstr>
      <vt:lpstr>PowerPoint Presentation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42</cp:revision>
  <dcterms:created xsi:type="dcterms:W3CDTF">2024-08-14T01:35:17Z</dcterms:created>
  <dcterms:modified xsi:type="dcterms:W3CDTF">2024-09-02T01:15:52Z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2024-08-14T01:37:10Z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29b36e32-933c-4b69-8bc3-4151765a3958</vt:lpwstr>
  </property>
  <property fmtid="{D5CDD505-2E9C-101B-9397-08002B2CF9AE}" pid="8" name="MSIP_Label_19540963-e559-4020-8a90-fe8a502c2801_ContentBits">
    <vt:lpwstr>0</vt:lpwstr>
  </property>
</Properties>
</file>